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aspx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4" r:id="rId3"/>
    <p:sldMasterId id="2147483680" r:id="rId4"/>
  </p:sldMasterIdLst>
  <p:notesMasterIdLst>
    <p:notesMasterId r:id="rId57"/>
  </p:notesMasterIdLst>
  <p:handoutMasterIdLst>
    <p:handoutMasterId r:id="rId58"/>
  </p:handoutMasterIdLst>
  <p:sldIdLst>
    <p:sldId id="274" r:id="rId5"/>
    <p:sldId id="276" r:id="rId6"/>
    <p:sldId id="353" r:id="rId7"/>
    <p:sldId id="389" r:id="rId8"/>
    <p:sldId id="354" r:id="rId9"/>
    <p:sldId id="394" r:id="rId10"/>
    <p:sldId id="436" r:id="rId11"/>
    <p:sldId id="396" r:id="rId12"/>
    <p:sldId id="443" r:id="rId13"/>
    <p:sldId id="444" r:id="rId14"/>
    <p:sldId id="445" r:id="rId15"/>
    <p:sldId id="446" r:id="rId16"/>
    <p:sldId id="397" r:id="rId17"/>
    <p:sldId id="398" r:id="rId18"/>
    <p:sldId id="399" r:id="rId19"/>
    <p:sldId id="400" r:id="rId20"/>
    <p:sldId id="431" r:id="rId21"/>
    <p:sldId id="403" r:id="rId22"/>
    <p:sldId id="404" r:id="rId23"/>
    <p:sldId id="437" r:id="rId24"/>
    <p:sldId id="449" r:id="rId25"/>
    <p:sldId id="454" r:id="rId26"/>
    <p:sldId id="450" r:id="rId27"/>
    <p:sldId id="452" r:id="rId28"/>
    <p:sldId id="451" r:id="rId29"/>
    <p:sldId id="447" r:id="rId30"/>
    <p:sldId id="405" r:id="rId31"/>
    <p:sldId id="439" r:id="rId32"/>
    <p:sldId id="407" r:id="rId33"/>
    <p:sldId id="430" r:id="rId34"/>
    <p:sldId id="410" r:id="rId35"/>
    <p:sldId id="435" r:id="rId36"/>
    <p:sldId id="412" r:id="rId37"/>
    <p:sldId id="413" r:id="rId38"/>
    <p:sldId id="414" r:id="rId39"/>
    <p:sldId id="415" r:id="rId40"/>
    <p:sldId id="416" r:id="rId41"/>
    <p:sldId id="432" r:id="rId42"/>
    <p:sldId id="433" r:id="rId43"/>
    <p:sldId id="419" r:id="rId44"/>
    <p:sldId id="453" r:id="rId45"/>
    <p:sldId id="421" r:id="rId46"/>
    <p:sldId id="422" r:id="rId47"/>
    <p:sldId id="424" r:id="rId48"/>
    <p:sldId id="425" r:id="rId49"/>
    <p:sldId id="427" r:id="rId50"/>
    <p:sldId id="426" r:id="rId51"/>
    <p:sldId id="349" r:id="rId52"/>
    <p:sldId id="440" r:id="rId53"/>
    <p:sldId id="455" r:id="rId54"/>
    <p:sldId id="352" r:id="rId55"/>
    <p:sldId id="456" r:id="rId5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C9"/>
    <a:srgbClr val="F8E19F"/>
    <a:srgbClr val="000000"/>
    <a:srgbClr val="ADA485"/>
    <a:srgbClr val="FF3399"/>
    <a:srgbClr val="F8DC9E"/>
    <a:srgbClr val="FBEEDC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41" autoAdjust="0"/>
    <p:restoredTop sz="94533" autoAdjust="0"/>
  </p:normalViewPr>
  <p:slideViewPr>
    <p:cSldViewPr>
      <p:cViewPr varScale="1">
        <p:scale>
          <a:sx n="75" d="100"/>
          <a:sy n="75" d="100"/>
        </p:scale>
        <p:origin x="240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72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12/14/2015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12/14/2015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6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6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65368-25E2-4165-B052-AF50CBE6FC21}" type="slidenum">
              <a:rPr lang="en-US" smtClean="0"/>
              <a:pPr/>
              <a:t>31</a:t>
            </a:fld>
            <a:r>
              <a:rPr lang="en-US" dirty="0" smtClean="0"/>
              <a:t>##</a:t>
            </a:r>
          </a:p>
        </p:txBody>
      </p:sp>
      <p:sp>
        <p:nvSpPr>
          <p:cNvPr id="96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29286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32</a:t>
            </a:fld>
            <a:r>
              <a:rPr lang="en-US" dirty="0" smtClean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121012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33</a:t>
            </a:fld>
            <a:r>
              <a:rPr lang="en-US" dirty="0" smtClean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927546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520040-D6DB-4DD4-AA12-22D64B042A1F}" type="slidenum">
              <a:rPr lang="en-US" smtClean="0"/>
              <a:pPr/>
              <a:t>36</a:t>
            </a:fld>
            <a:r>
              <a:rPr lang="en-US" dirty="0" smtClean="0"/>
              <a:t>##</a:t>
            </a:r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105394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8D742-5DE5-4845-9EB6-7AC97C0E14F6}" type="slidenum">
              <a:rPr lang="en-US" smtClean="0"/>
              <a:pPr/>
              <a:t>37</a:t>
            </a:fld>
            <a:r>
              <a:rPr lang="en-US" dirty="0" smtClean="0"/>
              <a:t>##</a:t>
            </a:r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433765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8D742-5DE5-4845-9EB6-7AC97C0E14F6}" type="slidenum">
              <a:rPr lang="en-US" smtClean="0"/>
              <a:pPr/>
              <a:t>38</a:t>
            </a:fld>
            <a:r>
              <a:rPr lang="en-US" dirty="0" smtClean="0"/>
              <a:t>##</a:t>
            </a:r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782826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8D742-5DE5-4845-9EB6-7AC97C0E14F6}" type="slidenum">
              <a:rPr lang="en-US" smtClean="0"/>
              <a:pPr/>
              <a:t>39</a:t>
            </a:fld>
            <a:r>
              <a:rPr lang="en-US" dirty="0" smtClean="0"/>
              <a:t>##</a:t>
            </a:r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609884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41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41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25C42F-AF06-4EB7-AED8-336ED4E070AB}" type="slidenum">
              <a:rPr lang="en-US" smtClean="0"/>
              <a:pPr/>
              <a:t>40</a:t>
            </a:fld>
            <a:r>
              <a:rPr lang="en-US" dirty="0" smtClean="0"/>
              <a:t>##</a:t>
            </a:r>
          </a:p>
        </p:txBody>
      </p:sp>
      <p:sp>
        <p:nvSpPr>
          <p:cNvPr id="1341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652645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40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45018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57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321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2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2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63CF38-3629-4207-957A-9B391F7372AA}" type="slidenum">
              <a:rPr lang="en-US" smtClean="0"/>
              <a:pPr/>
              <a:t>9</a:t>
            </a:fld>
            <a:r>
              <a:rPr lang="en-US" dirty="0" smtClean="0"/>
              <a:t>##</a:t>
            </a:r>
          </a:p>
        </p:txBody>
      </p:sp>
      <p:sp>
        <p:nvSpPr>
          <p:cNvPr id="112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763122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2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2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2EA80-10D5-4513-9C7A-77A7D6AB35B5}" type="slidenum">
              <a:rPr lang="en-US" smtClean="0"/>
              <a:pPr/>
              <a:t>10</a:t>
            </a:fld>
            <a:r>
              <a:rPr lang="en-US" dirty="0" smtClean="0"/>
              <a:t>##</a:t>
            </a:r>
          </a:p>
        </p:txBody>
      </p:sp>
      <p:sp>
        <p:nvSpPr>
          <p:cNvPr id="92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276360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216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6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12/14/2015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631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12/14/2015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5781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053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3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12/14/2015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80" y="71439"/>
            <a:ext cx="8735325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688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0441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08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12/14/2015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681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861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64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12/14/2015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37172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12/14/2015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38575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2.jp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www.impressivewebs.com/css-vertical-align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56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52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web-fundamentals/" TargetMode="External"/><Relationship Id="rId10" Type="http://schemas.openxmlformats.org/officeDocument/2006/relationships/image" Target="../media/image51.png"/><Relationship Id="rId19" Type="http://schemas.openxmlformats.org/officeDocument/2006/relationships/image" Target="../media/image55.png"/><Relationship Id="rId4" Type="http://schemas.openxmlformats.org/officeDocument/2006/relationships/image" Target="../media/image48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66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65" TargetMode="External"/><Relationship Id="rId4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aspx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37012" y="609600"/>
            <a:ext cx="7382341" cy="1171552"/>
          </a:xfrm>
        </p:spPr>
        <p:txBody>
          <a:bodyPr/>
          <a:lstStyle/>
          <a:p>
            <a:r>
              <a:rPr lang="en-US" dirty="0"/>
              <a:t>CSS Layout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752600"/>
            <a:ext cx="8144341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Arrangement and Positioning</a:t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/>
              <a:t>the HTML </a:t>
            </a:r>
            <a:r>
              <a:rPr lang="en-US" dirty="0" smtClean="0"/>
              <a:t>Elements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922" y="4267199"/>
            <a:ext cx="5192431" cy="1799803"/>
          </a:xfrm>
          <a:prstGeom prst="rect">
            <a:avLst/>
          </a:prstGeom>
        </p:spPr>
      </p:pic>
      <p:pic>
        <p:nvPicPr>
          <p:cNvPr id="15" name="Picture 14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752600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  <p:pic>
        <p:nvPicPr>
          <p:cNvPr id="11" name="Picture 10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736149"/>
            <a:ext cx="2133598" cy="23414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4448022" y="3657089"/>
            <a:ext cx="2831994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Web Fundamentals </a:t>
            </a: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Margin and Padding</a:t>
            </a:r>
            <a:endParaRPr lang="en-US" dirty="0" smtClean="0"/>
          </a:p>
        </p:txBody>
      </p:sp>
      <p:sp>
        <p:nvSpPr>
          <p:cNvPr id="857091" name="Rectangle 3"/>
          <p:cNvSpPr>
            <a:spLocks noGrp="1" noChangeArrowheads="1"/>
          </p:cNvSpPr>
          <p:nvPr>
            <p:ph idx="1"/>
          </p:nvPr>
        </p:nvSpPr>
        <p:spPr>
          <a:xfrm>
            <a:off x="248184" y="1118916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define the spacing around the </a:t>
            </a:r>
            <a:r>
              <a:rPr lang="en-US" dirty="0" smtClean="0"/>
              <a:t>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the spacing outside of the border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the spacing between the border and the </a:t>
            </a:r>
            <a:r>
              <a:rPr lang="en-US" dirty="0" smtClean="0"/>
              <a:t>content</a:t>
            </a:r>
            <a:endParaRPr lang="en-US" dirty="0"/>
          </a:p>
          <a:p>
            <a:pPr>
              <a:lnSpc>
                <a:spcPct val="100000"/>
              </a:lnSpc>
              <a:defRPr/>
            </a:pPr>
            <a:r>
              <a:rPr lang="en-US" dirty="0"/>
              <a:t>Numerical value,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-5px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Can be defined for each of the four sides </a:t>
            </a:r>
            <a:r>
              <a:rPr lang="en-US" dirty="0" smtClean="0"/>
              <a:t>separately: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margin-top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padding-left</a:t>
            </a:r>
            <a:r>
              <a:rPr lang="en-US" dirty="0" smtClean="0"/>
              <a:t>, …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Sometimes vertical margins of adjacent elements may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collapse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E.g. adjacent paragraphs / parent-child elements / empty blocks</a:t>
            </a:r>
            <a:endParaRPr lang="bg-BG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3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margin: 5px;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Sets all four sides to have margin of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px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margin: 10px 20px;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top and bottom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/>
              <a:t>, left and right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20px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margin: 5px 3px 8px;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top 5px, left/right 3px, bottom 8px</a:t>
            </a:r>
          </a:p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margin: 1px 3px 5px 7px;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top, right, bottom, left (clockwise from top)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Same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anose="020B0609020204030204" pitchFamily="49" charset="0"/>
              </a:rPr>
              <a:t>padding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Z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and Padding: Short Rules</a:t>
            </a:r>
          </a:p>
        </p:txBody>
      </p:sp>
    </p:spTree>
    <p:extLst>
      <p:ext uri="{BB962C8B-B14F-4D97-AF65-F5344CB8AC3E}">
        <p14:creationId xmlns:p14="http://schemas.microsoft.com/office/powerpoint/2010/main" val="272438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88018" y="1089703"/>
            <a:ext cx="5928059" cy="3187813"/>
          </a:xfrm>
          <a:prstGeom prst="roundRect">
            <a:avLst>
              <a:gd name="adj" fmla="val 26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2" y="4620904"/>
            <a:ext cx="9577597" cy="941696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5400" dirty="0"/>
              <a:t>Margin and Padding</a:t>
            </a:r>
            <a:endParaRPr lang="en-US" sz="5400" dirty="0" smtClean="0"/>
          </a:p>
        </p:txBody>
      </p:sp>
      <p:sp>
        <p:nvSpPr>
          <p:cNvPr id="12" name="Text Placeholder 7"/>
          <p:cNvSpPr txBox="1">
            <a:spLocks/>
          </p:cNvSpPr>
          <p:nvPr/>
        </p:nvSpPr>
        <p:spPr>
          <a:xfrm>
            <a:off x="1689574" y="5562600"/>
            <a:ext cx="8938472" cy="68825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2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335660"/>
            <a:ext cx="8938472" cy="820600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Overflow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79225" y="6553200"/>
            <a:ext cx="609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3225" y="2427790"/>
            <a:ext cx="2286000" cy="169194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56" y="1600200"/>
            <a:ext cx="6376812" cy="334712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050" name="Picture 2" descr="http://files.softicons.com/download/system-icons/adobe-cs4-files-folders-icons-by-deleket/png/256/File%20Adobe%20Dreamweaver%20CSS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88" y="2286000"/>
            <a:ext cx="1975524" cy="197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40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 smtClean="0"/>
              <a:t>Defines </a:t>
            </a:r>
            <a:r>
              <a:rPr lang="en-US" dirty="0"/>
              <a:t>the behavior of element when content needs more space than the available</a:t>
            </a:r>
          </a:p>
          <a:p>
            <a:pPr>
              <a:lnSpc>
                <a:spcPct val="110000"/>
              </a:lnSpc>
              <a:defRPr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overflow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values: </a:t>
            </a:r>
          </a:p>
          <a:p>
            <a:pPr lvl="1">
              <a:lnSpc>
                <a:spcPct val="11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visible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(default) – content spills out of the element</a:t>
            </a:r>
          </a:p>
          <a:p>
            <a:pPr lvl="1">
              <a:lnSpc>
                <a:spcPct val="11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auto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show </a:t>
            </a:r>
            <a:r>
              <a:rPr lang="en-US" dirty="0"/>
              <a:t>scrollbars if needed</a:t>
            </a:r>
          </a:p>
          <a:p>
            <a:pPr lvl="1">
              <a:lnSpc>
                <a:spcPct val="11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scroll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always show scrollbars</a:t>
            </a:r>
          </a:p>
          <a:p>
            <a:pPr lvl="1">
              <a:lnSpc>
                <a:spcPct val="11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any content that cannot fit is </a:t>
            </a:r>
            <a:r>
              <a:rPr lang="en-US" dirty="0" smtClean="0"/>
              <a:t>clipped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29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3999" y="4876800"/>
            <a:ext cx="8938472" cy="820600"/>
          </a:xfrm>
        </p:spPr>
        <p:txBody>
          <a:bodyPr/>
          <a:lstStyle/>
          <a:p>
            <a:r>
              <a:rPr lang="en-US" dirty="0" smtClean="0"/>
              <a:t>Overflow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523999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058" y="1680480"/>
            <a:ext cx="9346354" cy="2832652"/>
          </a:xfrm>
          <a:prstGeom prst="roundRect">
            <a:avLst>
              <a:gd name="adj" fmla="val 961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2504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486400"/>
            <a:ext cx="8938472" cy="820600"/>
          </a:xfrm>
        </p:spPr>
        <p:txBody>
          <a:bodyPr/>
          <a:lstStyle/>
          <a:p>
            <a:r>
              <a:rPr lang="en-US" dirty="0" smtClean="0"/>
              <a:t>Display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2" y="1447800"/>
            <a:ext cx="5585672" cy="35666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90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23825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Controls </a:t>
            </a:r>
            <a:r>
              <a:rPr lang="en-US" dirty="0"/>
              <a:t>the display of the </a:t>
            </a:r>
            <a:r>
              <a:rPr lang="en-US" dirty="0" smtClean="0"/>
              <a:t>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Defines </a:t>
            </a:r>
            <a:r>
              <a:rPr lang="en-US" dirty="0"/>
              <a:t>the way it is rendered and if breaks should be placed before and after the element</a:t>
            </a:r>
          </a:p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en-US" dirty="0"/>
              <a:t>: no breaks are placed before and </a:t>
            </a:r>
            <a:r>
              <a:rPr lang="en-US" dirty="0" smtClean="0"/>
              <a:t>after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Like typical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&lt;span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&gt;</a:t>
            </a:r>
            <a:r>
              <a:rPr lang="en-US" dirty="0"/>
              <a:t> is </a:t>
            </a:r>
            <a:r>
              <a:rPr lang="en-US" dirty="0" smtClean="0"/>
              <a:t>element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The element's height and width depend on the size of the content</a:t>
            </a:r>
          </a:p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/>
              <a:t>:  breaks are placed before AND after the </a:t>
            </a:r>
            <a:r>
              <a:rPr lang="en-US" dirty="0" smtClean="0"/>
              <a:t>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Like typical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&lt;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div&gt;</a:t>
            </a:r>
            <a:r>
              <a:rPr lang="en-US" dirty="0"/>
              <a:t> is a block </a:t>
            </a:r>
            <a:r>
              <a:rPr lang="en-US" dirty="0" smtClean="0"/>
              <a:t>element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dirty="0"/>
              <a:t> may not depend on the size of the </a:t>
            </a:r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57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inline-block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No breaks are placed before and after (like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dirty="0"/>
              <a:t> and</a:t>
            </a:r>
            <a:r>
              <a:rPr lang="en-US" sz="3600" dirty="0">
                <a:cs typeface="Consolas" panose="020B0609020204030204" pitchFamily="49" charset="0"/>
              </a:rPr>
              <a:t>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sz="3600" dirty="0">
                <a:cs typeface="Consolas" panose="020B0609020204030204" pitchFamily="49" charset="0"/>
              </a:rPr>
              <a:t> </a:t>
            </a:r>
            <a:r>
              <a:rPr lang="en-US" dirty="0"/>
              <a:t>can be applied (like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block elements</a:t>
            </a:r>
            <a:r>
              <a:rPr lang="en-US" dirty="0" smtClean="0"/>
              <a:t>)</a:t>
            </a:r>
          </a:p>
          <a:p>
            <a:pPr>
              <a:lnSpc>
                <a:spcPct val="100000"/>
              </a:lnSpc>
              <a:defRPr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table</a:t>
            </a:r>
            <a:r>
              <a:rPr lang="en-US" dirty="0"/>
              <a:t>,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table-row</a:t>
            </a:r>
            <a:r>
              <a:rPr lang="en-US" dirty="0"/>
              <a:t>,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table-cell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The elements are arranged in a table-like </a:t>
            </a:r>
            <a:r>
              <a:rPr lang="en-US" dirty="0" smtClean="0"/>
              <a:t>layout</a:t>
            </a:r>
            <a:endParaRPr lang="en-US" sz="36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 element </a:t>
            </a:r>
            <a:r>
              <a:rPr lang="en-US" dirty="0"/>
              <a:t>is hidden and its dimensions are not used to calculate the surrounding elements </a:t>
            </a:r>
            <a:r>
              <a:rPr lang="en-US" dirty="0" smtClean="0"/>
              <a:t>rendering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Differs </a:t>
            </a:r>
            <a:r>
              <a:rPr lang="en-US" dirty="0"/>
              <a:t>from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visibility: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hidden</a:t>
            </a:r>
            <a:endParaRPr lang="en-US" sz="3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07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Display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79225" y="6553200"/>
            <a:ext cx="609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47" y="1243786"/>
            <a:ext cx="6440402" cy="3141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  <p:sp>
        <p:nvSpPr>
          <p:cNvPr id="7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2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066800"/>
            <a:ext cx="11804822" cy="5654677"/>
          </a:xfrm>
        </p:spPr>
        <p:txBody>
          <a:bodyPr>
            <a:normAutofit/>
          </a:bodyPr>
          <a:lstStyle/>
          <a:p>
            <a:r>
              <a:rPr lang="en-US" dirty="0" smtClean="0"/>
              <a:t>Width </a:t>
            </a:r>
            <a:r>
              <a:rPr lang="en-US" dirty="0"/>
              <a:t>and </a:t>
            </a:r>
            <a:r>
              <a:rPr lang="en-US" dirty="0" smtClean="0"/>
              <a:t>Height</a:t>
            </a:r>
            <a:endParaRPr lang="en-US" dirty="0"/>
          </a:p>
          <a:p>
            <a:r>
              <a:rPr lang="en-US" dirty="0"/>
              <a:t>Margins and Paddings</a:t>
            </a:r>
          </a:p>
          <a:p>
            <a:r>
              <a:rPr lang="en-US" dirty="0" smtClean="0"/>
              <a:t>Overflow (Scroll, Hidden)</a:t>
            </a:r>
            <a:endParaRPr lang="en-US" dirty="0"/>
          </a:p>
          <a:p>
            <a:r>
              <a:rPr lang="en-US" dirty="0" smtClean="0"/>
              <a:t>Display (Block, Inline-Block, …)</a:t>
            </a:r>
          </a:p>
          <a:p>
            <a:r>
              <a:rPr lang="en-US" dirty="0"/>
              <a:t>Visibility (Visible, Hidden)</a:t>
            </a:r>
          </a:p>
          <a:p>
            <a:r>
              <a:rPr lang="en-US" dirty="0" smtClean="0"/>
              <a:t>The Box Model</a:t>
            </a:r>
          </a:p>
          <a:p>
            <a:r>
              <a:rPr lang="en-US" dirty="0" smtClean="0"/>
              <a:t>Positioning (Absolute, Relative, Static)</a:t>
            </a:r>
          </a:p>
          <a:p>
            <a:r>
              <a:rPr lang="en-US" dirty="0" smtClean="0"/>
              <a:t>Floating Elements and Float Clearing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050" name="Picture 2" descr="http://icons.iconarchive.com/icons/treetog/file-type/256/css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1371600"/>
            <a:ext cx="1670711" cy="16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156" y="1600200"/>
            <a:ext cx="3447856" cy="444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582426"/>
            <a:ext cx="8938472" cy="820600"/>
          </a:xfrm>
        </p:spPr>
        <p:txBody>
          <a:bodyPr/>
          <a:lstStyle/>
          <a:p>
            <a:r>
              <a:rPr lang="en-US" noProof="1" smtClean="0"/>
              <a:t>Flexbox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460594"/>
            <a:ext cx="8938472" cy="688256"/>
          </a:xfrm>
        </p:spPr>
        <p:txBody>
          <a:bodyPr/>
          <a:lstStyle/>
          <a:p>
            <a:r>
              <a:rPr lang="en-US" dirty="0" smtClean="0"/>
              <a:t>The Magic of 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display:flex</a:t>
            </a:r>
            <a:endParaRPr lang="en-US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794" y="1447800"/>
            <a:ext cx="6629308" cy="2677426"/>
          </a:xfrm>
          <a:prstGeom prst="roundRect">
            <a:avLst>
              <a:gd name="adj" fmla="val 14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2037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b="1" dirty="0" err="1" smtClean="0">
                <a:solidFill>
                  <a:schemeClr val="tx2">
                    <a:lumMod val="75000"/>
                  </a:schemeClr>
                </a:solidFill>
              </a:rPr>
              <a:t>Flexbox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 (Flexible layout) - </a:t>
            </a:r>
            <a:r>
              <a:rPr lang="en-US" dirty="0"/>
              <a:t>efficient way to lay out, align and distribute space among items in a </a:t>
            </a:r>
            <a:r>
              <a:rPr lang="en-US" dirty="0" smtClean="0"/>
              <a:t>container</a:t>
            </a:r>
            <a:endParaRPr lang="en-GB" dirty="0" smtClean="0"/>
          </a:p>
          <a:p>
            <a:pPr lvl="1"/>
            <a:r>
              <a:rPr lang="en-GB" dirty="0" smtClean="0"/>
              <a:t>Give</a:t>
            </a:r>
            <a:r>
              <a:rPr lang="en-US" dirty="0" smtClean="0"/>
              <a:t>s</a:t>
            </a:r>
            <a:r>
              <a:rPr lang="en-GB" dirty="0" smtClean="0"/>
              <a:t> the container ability to alter its items' width/height/order to best fill the available space </a:t>
            </a:r>
            <a:endParaRPr lang="en-GB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main axis </a:t>
            </a:r>
            <a:r>
              <a:rPr lang="en-GB" dirty="0" smtClean="0"/>
              <a:t>- </a:t>
            </a:r>
            <a:r>
              <a:rPr lang="en-GB" dirty="0"/>
              <a:t>primary axis along which flex items are laid </a:t>
            </a:r>
            <a:r>
              <a:rPr lang="en-GB" dirty="0" smtClean="0"/>
              <a:t>out</a:t>
            </a:r>
          </a:p>
          <a:p>
            <a:pPr lvl="1"/>
            <a:r>
              <a:rPr lang="en-GB" dirty="0" smtClean="0"/>
              <a:t>Horizontal or vertical - depends on flex-direction property</a:t>
            </a:r>
          </a:p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main size </a:t>
            </a:r>
            <a:r>
              <a:rPr lang="en-GB" dirty="0" smtClean="0"/>
              <a:t>- flex items' </a:t>
            </a:r>
            <a:r>
              <a:rPr lang="en-GB" dirty="0"/>
              <a:t>width or </a:t>
            </a:r>
            <a:r>
              <a:rPr lang="en-GB" dirty="0" smtClean="0"/>
              <a:t>height, </a:t>
            </a:r>
            <a:r>
              <a:rPr lang="en-GB" dirty="0"/>
              <a:t>whichever is in the main </a:t>
            </a:r>
            <a:r>
              <a:rPr lang="en-GB" dirty="0" smtClean="0"/>
              <a:t>dimension</a:t>
            </a:r>
          </a:p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main-start / main-end </a:t>
            </a:r>
            <a:r>
              <a:rPr lang="en-GB" dirty="0" smtClean="0"/>
              <a:t>- </a:t>
            </a:r>
            <a:r>
              <a:rPr lang="en-GB" dirty="0"/>
              <a:t>flex items are placed within the container starting from main-start and going to </a:t>
            </a:r>
            <a:r>
              <a:rPr lang="en-GB" dirty="0" smtClean="0"/>
              <a:t>main-end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Flexbox</a:t>
            </a:r>
            <a:r>
              <a:rPr lang="en-GB" dirty="0" smtClean="0"/>
              <a:t> Basics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64" y="4456829"/>
            <a:ext cx="5328920" cy="22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cross axis </a:t>
            </a:r>
            <a:r>
              <a:rPr lang="en-GB" dirty="0"/>
              <a:t>- perpendicular to the main axis</a:t>
            </a:r>
          </a:p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cross size </a:t>
            </a:r>
            <a:r>
              <a:rPr lang="en-GB" dirty="0"/>
              <a:t>- the width or height of a flex item, </a:t>
            </a:r>
            <a:r>
              <a:rPr lang="en-GB" dirty="0" smtClean="0"/>
              <a:t>whichever </a:t>
            </a:r>
            <a:r>
              <a:rPr lang="en-GB" dirty="0"/>
              <a:t>is in the cross dimension</a:t>
            </a:r>
          </a:p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cross-start / cross-end </a:t>
            </a:r>
            <a:r>
              <a:rPr lang="en-GB" dirty="0"/>
              <a:t>-  Flex lines are </a:t>
            </a:r>
            <a:r>
              <a:rPr lang="en-GB" dirty="0" smtClean="0"/>
              <a:t>filled </a:t>
            </a:r>
            <a:r>
              <a:rPr lang="en-GB" dirty="0"/>
              <a:t>with items and placed into the </a:t>
            </a:r>
            <a:r>
              <a:rPr lang="en-GB" dirty="0" smtClean="0"/>
              <a:t>container </a:t>
            </a:r>
            <a:r>
              <a:rPr lang="en-GB" dirty="0"/>
              <a:t>starting on the cross-start side </a:t>
            </a:r>
            <a:r>
              <a:rPr lang="en-GB" dirty="0" smtClean="0"/>
              <a:t>of </a:t>
            </a:r>
            <a:r>
              <a:rPr lang="en-GB" dirty="0"/>
              <a:t>the flex container and going toward the cross-end side</a:t>
            </a:r>
            <a:r>
              <a:rPr lang="en-GB" dirty="0" smtClean="0"/>
              <a:t>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Flexbox</a:t>
            </a:r>
            <a:r>
              <a:rPr lang="en-GB" dirty="0" smtClean="0"/>
              <a:t> Basics (2)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739" y="4034009"/>
            <a:ext cx="6336169" cy="268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6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display</a:t>
            </a:r>
            <a:r>
              <a:rPr lang="en-GB" b="1" dirty="0" smtClean="0"/>
              <a:t>: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 flex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 smtClean="0"/>
              <a:t>- </a:t>
            </a:r>
            <a:r>
              <a:rPr lang="en-GB" dirty="0"/>
              <a:t>defines a flex container</a:t>
            </a:r>
            <a:endParaRPr lang="en-GB" dirty="0" smtClean="0"/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flex-direction</a:t>
            </a:r>
            <a:r>
              <a:rPr lang="en-GB" dirty="0" smtClean="0"/>
              <a:t> - </a:t>
            </a:r>
            <a:r>
              <a:rPr lang="en-US" dirty="0" smtClean="0"/>
              <a:t>primarily </a:t>
            </a:r>
            <a:r>
              <a:rPr lang="en-US" dirty="0"/>
              <a:t>laying out either in horizontal rows or vertical </a:t>
            </a:r>
            <a:r>
              <a:rPr lang="en-US" dirty="0" smtClean="0"/>
              <a:t>columns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lang="en-US" dirty="0"/>
              <a:t>: left to right </a:t>
            </a:r>
            <a:r>
              <a:rPr lang="en-US" noProof="1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ltr</a:t>
            </a:r>
            <a:r>
              <a:rPr lang="en-US" noProof="1"/>
              <a:t>) </a:t>
            </a:r>
            <a:r>
              <a:rPr lang="en-US" dirty="0"/>
              <a:t>right to left </a:t>
            </a:r>
            <a:r>
              <a:rPr lang="en-US" noProof="1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rtl</a:t>
            </a:r>
            <a:r>
              <a:rPr lang="en-US" noProof="1"/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row-reverse</a:t>
            </a:r>
            <a:r>
              <a:rPr lang="en-US" dirty="0"/>
              <a:t>: right to left </a:t>
            </a:r>
            <a:r>
              <a:rPr lang="en-US" noProof="1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ltr</a:t>
            </a:r>
            <a:r>
              <a:rPr lang="en-US" noProof="1"/>
              <a:t>) </a:t>
            </a:r>
            <a:r>
              <a:rPr lang="en-US" dirty="0"/>
              <a:t> left to right </a:t>
            </a:r>
            <a:r>
              <a:rPr lang="en-US" noProof="1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rtl</a:t>
            </a:r>
            <a:r>
              <a:rPr lang="en-US" noProof="1"/>
              <a:t>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</a:t>
            </a:r>
            <a:r>
              <a:rPr lang="en-US" dirty="0"/>
              <a:t>: same as row, but top to bottom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column-reverse</a:t>
            </a:r>
            <a:r>
              <a:rPr lang="en-US" dirty="0"/>
              <a:t>: same as row-reverse but bottom to </a:t>
            </a:r>
            <a:r>
              <a:rPr lang="en-US" dirty="0" smtClean="0"/>
              <a:t>top</a:t>
            </a:r>
            <a:endParaRPr lang="en-GB" dirty="0" smtClean="0"/>
          </a:p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flex-wrap</a:t>
            </a:r>
            <a:r>
              <a:rPr lang="en-GB" dirty="0" smtClean="0"/>
              <a:t> - </a:t>
            </a:r>
            <a:r>
              <a:rPr lang="en-US" dirty="0"/>
              <a:t>wrap as needed with this </a:t>
            </a:r>
            <a:r>
              <a:rPr lang="en-US" dirty="0" smtClean="0"/>
              <a:t>property</a:t>
            </a:r>
          </a:p>
          <a:p>
            <a:pPr lvl="1"/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Nowrap</a:t>
            </a:r>
            <a:r>
              <a:rPr lang="en-US" dirty="0"/>
              <a:t>: single-line / left to right 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ltr</a:t>
            </a:r>
            <a:r>
              <a:rPr lang="en-US" dirty="0"/>
              <a:t>)  right to left 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rtl</a:t>
            </a:r>
            <a:r>
              <a:rPr lang="en-US" dirty="0"/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Wrap</a:t>
            </a:r>
            <a:r>
              <a:rPr lang="en-US" dirty="0"/>
              <a:t>: multi-line / left to right 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ltr</a:t>
            </a:r>
            <a:r>
              <a:rPr lang="en-US" dirty="0"/>
              <a:t>)  right to left 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rtl</a:t>
            </a:r>
            <a:r>
              <a:rPr lang="en-US" dirty="0"/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Wrap-reverse</a:t>
            </a:r>
            <a:r>
              <a:rPr lang="en-US" dirty="0"/>
              <a:t>: multi-line / right to left 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ltr</a:t>
            </a:r>
            <a:r>
              <a:rPr lang="en-US" dirty="0"/>
              <a:t>)  left to right 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rtl</a:t>
            </a:r>
            <a:r>
              <a:rPr lang="en-US" dirty="0" smtClean="0"/>
              <a:t>)</a:t>
            </a:r>
            <a:endParaRPr lang="en-GB" dirty="0" smtClean="0"/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flex-flow</a:t>
            </a:r>
            <a:r>
              <a:rPr lang="en-GB" dirty="0" smtClean="0"/>
              <a:t> - </a:t>
            </a:r>
            <a:r>
              <a:rPr lang="en-US" dirty="0"/>
              <a:t>shorthand </a:t>
            </a:r>
            <a:r>
              <a:rPr lang="en-US" dirty="0" smtClean="0"/>
              <a:t>for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flex-direction</a:t>
            </a:r>
            <a:r>
              <a:rPr lang="en-US" dirty="0"/>
              <a:t>) &amp;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flex-wrap</a:t>
            </a:r>
            <a:r>
              <a:rPr lang="en-US" dirty="0"/>
              <a:t>) </a:t>
            </a:r>
            <a:r>
              <a:rPr lang="en-US" dirty="0" smtClean="0"/>
              <a:t>properties</a:t>
            </a:r>
            <a:endParaRPr lang="en-GB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Flex - container properties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486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justify-content</a:t>
            </a:r>
            <a:r>
              <a:rPr lang="en-GB" dirty="0" smtClean="0"/>
              <a:t> –  </a:t>
            </a:r>
            <a:r>
              <a:rPr lang="en-GB" dirty="0"/>
              <a:t>alignment along the main axis</a:t>
            </a:r>
          </a:p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align-content</a:t>
            </a:r>
            <a:r>
              <a:rPr lang="en-GB" dirty="0" smtClean="0"/>
              <a:t> – alignment along the cross axis</a:t>
            </a:r>
          </a:p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justify-content</a:t>
            </a:r>
            <a:r>
              <a:rPr lang="en-GB" dirty="0" smtClean="0"/>
              <a:t> and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align-content </a:t>
            </a:r>
            <a:r>
              <a:rPr lang="en-GB" dirty="0" smtClean="0"/>
              <a:t>property</a:t>
            </a:r>
            <a:r>
              <a:rPr lang="en-GB" b="1" dirty="0" smtClean="0"/>
              <a:t>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values</a:t>
            </a:r>
          </a:p>
          <a:p>
            <a:pPr lvl="1"/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flex-start</a:t>
            </a:r>
            <a:r>
              <a:rPr lang="en-US" sz="3400" dirty="0"/>
              <a:t>: lines packed to the start of the container</a:t>
            </a:r>
          </a:p>
          <a:p>
            <a:pPr lvl="1"/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flex-end</a:t>
            </a:r>
            <a:r>
              <a:rPr lang="en-US" sz="3400" dirty="0"/>
              <a:t>: lines packed to the end of the container</a:t>
            </a:r>
            <a:endParaRPr lang="en-US" sz="3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n-US" sz="3400" dirty="0"/>
              <a:t>: lines packed to the center of the container</a:t>
            </a:r>
          </a:p>
          <a:p>
            <a:pPr lvl="1"/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space-between</a:t>
            </a:r>
            <a:r>
              <a:rPr lang="en-US" sz="3400" dirty="0"/>
              <a:t>: first-to the start &amp; last-to the end of the section</a:t>
            </a:r>
          </a:p>
          <a:p>
            <a:pPr lvl="1"/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space-around</a:t>
            </a:r>
            <a:r>
              <a:rPr lang="en-US" sz="3400" dirty="0"/>
              <a:t>: equal space between </a:t>
            </a:r>
            <a:r>
              <a:rPr lang="en-US" sz="3400" dirty="0" smtClean="0"/>
              <a:t>them</a:t>
            </a:r>
            <a:endParaRPr lang="en-GB" dirty="0" smtClean="0"/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align-items</a:t>
            </a:r>
            <a:r>
              <a:rPr lang="en-GB" dirty="0" smtClean="0"/>
              <a:t> – how flex items are laid along the cross axis on the current line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flex-start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|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flex-end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|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|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baseline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|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stretch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Flex - container properties (2)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839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order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 smtClean="0"/>
              <a:t>- </a:t>
            </a:r>
            <a:r>
              <a:rPr lang="en-GB" dirty="0"/>
              <a:t>order in which </a:t>
            </a:r>
            <a:r>
              <a:rPr lang="en-GB" dirty="0" smtClean="0"/>
              <a:t>flex items appear </a:t>
            </a:r>
            <a:r>
              <a:rPr lang="en-GB" dirty="0"/>
              <a:t>in the flex </a:t>
            </a:r>
            <a:r>
              <a:rPr lang="en-GB" dirty="0" smtClean="0"/>
              <a:t>container</a:t>
            </a:r>
          </a:p>
          <a:p>
            <a:pPr lvl="1"/>
            <a:r>
              <a:rPr lang="en-GB" dirty="0" smtClean="0"/>
              <a:t>&lt;number&gt; //</a:t>
            </a:r>
            <a:r>
              <a:rPr lang="en-GB" i="1" dirty="0" smtClean="0"/>
              <a:t> default 0</a:t>
            </a:r>
          </a:p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flex-grow</a:t>
            </a:r>
            <a:r>
              <a:rPr lang="en-GB" dirty="0" smtClean="0"/>
              <a:t> - </a:t>
            </a:r>
            <a:r>
              <a:rPr lang="en-GB" dirty="0"/>
              <a:t>defines the ability </a:t>
            </a:r>
            <a:r>
              <a:rPr lang="en-GB" dirty="0" smtClean="0"/>
              <a:t>of </a:t>
            </a:r>
            <a:r>
              <a:rPr lang="en-GB" dirty="0"/>
              <a:t>a flex item to grow if </a:t>
            </a:r>
            <a:r>
              <a:rPr lang="en-GB" dirty="0" smtClean="0"/>
              <a:t>necessary</a:t>
            </a:r>
          </a:p>
          <a:p>
            <a:pPr lvl="1"/>
            <a:r>
              <a:rPr lang="en-GB" dirty="0"/>
              <a:t>&lt;number&gt; </a:t>
            </a:r>
            <a:r>
              <a:rPr lang="en-GB" dirty="0" smtClean="0"/>
              <a:t>// </a:t>
            </a:r>
            <a:r>
              <a:rPr lang="en-GB" i="1" dirty="0" smtClean="0"/>
              <a:t>default 0</a:t>
            </a:r>
          </a:p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flex-shrink</a:t>
            </a:r>
            <a:r>
              <a:rPr lang="en-GB" dirty="0" smtClean="0"/>
              <a:t> - defines the ability of a flex item to shrink if necessary</a:t>
            </a:r>
          </a:p>
          <a:p>
            <a:pPr lvl="1"/>
            <a:r>
              <a:rPr lang="en-GB" dirty="0" smtClean="0"/>
              <a:t>&lt;number&gt; // </a:t>
            </a:r>
            <a:r>
              <a:rPr lang="en-GB" i="1" dirty="0" smtClean="0"/>
              <a:t>default 1</a:t>
            </a:r>
          </a:p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flex-basis</a:t>
            </a:r>
            <a:r>
              <a:rPr lang="en-GB" dirty="0" smtClean="0"/>
              <a:t> - </a:t>
            </a:r>
            <a:r>
              <a:rPr lang="en-GB" dirty="0"/>
              <a:t>defines the default size of an element before the remaining space is </a:t>
            </a:r>
            <a:r>
              <a:rPr lang="en-GB" dirty="0" smtClean="0"/>
              <a:t>distributed</a:t>
            </a:r>
          </a:p>
          <a:p>
            <a:pPr lvl="1"/>
            <a:r>
              <a:rPr lang="en-GB" dirty="0" smtClean="0"/>
              <a:t>&lt;length&gt; // </a:t>
            </a:r>
            <a:r>
              <a:rPr lang="en-GB" i="1" dirty="0" smtClean="0"/>
              <a:t>default auto</a:t>
            </a:r>
          </a:p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flex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 smtClean="0"/>
              <a:t>– shorthand for (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flex-grow</a:t>
            </a:r>
            <a:r>
              <a:rPr lang="en-GB" dirty="0" smtClean="0"/>
              <a:t>) &amp; (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flex-shrink</a:t>
            </a:r>
            <a:r>
              <a:rPr lang="en-GB" dirty="0" smtClean="0"/>
              <a:t>) &amp; (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flex-basis</a:t>
            </a:r>
            <a:r>
              <a:rPr lang="en-GB" dirty="0" smtClean="0"/>
              <a:t>)</a:t>
            </a:r>
          </a:p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align-self</a:t>
            </a:r>
            <a:r>
              <a:rPr lang="en-GB" dirty="0" smtClean="0"/>
              <a:t> – default alignment to be overridden for individual flex item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Flex – item properties</a:t>
            </a:r>
            <a:endParaRPr lang="en-GB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400" y="152400"/>
            <a:ext cx="12188825" cy="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935" tIns="0" rIns="25392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Noto Sans"/>
              </a:rPr>
              <a:t>default alignment (or the one specified by 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align-items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Noto Sans"/>
              </a:rPr>
              <a:t>) to be overridden for individual flex items.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14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582426"/>
            <a:ext cx="8938472" cy="820600"/>
          </a:xfrm>
        </p:spPr>
        <p:txBody>
          <a:bodyPr/>
          <a:lstStyle/>
          <a:p>
            <a:r>
              <a:rPr lang="en-US" noProof="1" smtClean="0"/>
              <a:t>Flexbox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46059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794" y="1447800"/>
            <a:ext cx="6629308" cy="2677426"/>
          </a:xfrm>
          <a:prstGeom prst="roundRect">
            <a:avLst>
              <a:gd name="adj" fmla="val 14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3230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7174" y="1066800"/>
            <a:ext cx="8938472" cy="820600"/>
          </a:xfrm>
        </p:spPr>
        <p:txBody>
          <a:bodyPr/>
          <a:lstStyle/>
          <a:p>
            <a:pPr algn="ctr"/>
            <a:r>
              <a:rPr lang="en-US" dirty="0" smtClean="0"/>
              <a:t>Visibility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408" y="2133600"/>
            <a:ext cx="6272004" cy="3817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4506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Determines </a:t>
            </a:r>
            <a:r>
              <a:rPr lang="en-US" dirty="0"/>
              <a:t>whether the element is </a:t>
            </a:r>
            <a:r>
              <a:rPr lang="en-US" dirty="0" smtClean="0"/>
              <a:t>visible</a:t>
            </a:r>
          </a:p>
          <a:p>
            <a:r>
              <a:rPr lang="en-US" dirty="0" smtClean="0"/>
              <a:t>Visibility values:</a:t>
            </a:r>
            <a:endParaRPr lang="en-US" dirty="0"/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visible</a:t>
            </a:r>
            <a:endParaRPr lang="en-US" b="1" dirty="0">
              <a:cs typeface="Consolas" panose="020B0609020204030204" pitchFamily="49" charset="0"/>
            </a:endParaRPr>
          </a:p>
          <a:p>
            <a:pPr lvl="2"/>
            <a:r>
              <a:rPr lang="en-US" dirty="0" smtClean="0"/>
              <a:t>The </a:t>
            </a:r>
            <a:r>
              <a:rPr lang="en-US" dirty="0"/>
              <a:t>element is rendered </a:t>
            </a:r>
            <a:r>
              <a:rPr lang="en-US" dirty="0" smtClean="0"/>
              <a:t>normally</a:t>
            </a:r>
            <a:endParaRPr lang="en-US" b="1" dirty="0" smtClean="0"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hidden</a:t>
            </a:r>
            <a:endParaRPr lang="en-US" b="1" dirty="0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pPr lvl="2"/>
            <a:r>
              <a:rPr lang="en-US" dirty="0" smtClean="0"/>
              <a:t>The </a:t>
            </a:r>
            <a:r>
              <a:rPr lang="en-US" dirty="0"/>
              <a:t>element is not rendered, but still occupies place on the page (similar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opacity:0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collapse</a:t>
            </a:r>
          </a:p>
          <a:p>
            <a:pPr lvl="2"/>
            <a:r>
              <a:rPr lang="en-GB" dirty="0" smtClean="0"/>
              <a:t>hides </a:t>
            </a:r>
            <a:r>
              <a:rPr lang="en-GB" dirty="0"/>
              <a:t>rows or columns of a table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66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484" y="958052"/>
            <a:ext cx="5691928" cy="35367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46212" y="4846005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latin typeface="+mn-lt"/>
              </a:rPr>
              <a:t>Visibility</a:t>
            </a:r>
            <a:endParaRPr lang="en-US" dirty="0">
              <a:latin typeface="+mn-lt"/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idx="1"/>
          </p:nvPr>
        </p:nvSpPr>
        <p:spPr>
          <a:xfrm>
            <a:off x="1449540" y="56363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2" y="990600"/>
            <a:ext cx="3807776" cy="4191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1776464" y="5638800"/>
            <a:ext cx="8938472" cy="820600"/>
          </a:xfrm>
        </p:spPr>
        <p:txBody>
          <a:bodyPr/>
          <a:lstStyle/>
          <a:p>
            <a:r>
              <a:rPr lang="en-US" dirty="0" smtClean="0"/>
              <a:t>Width and Height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1" y="883920"/>
            <a:ext cx="7086600" cy="8382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5400" dirty="0" smtClean="0"/>
              <a:t>The Box Model</a:t>
            </a:r>
            <a:endParaRPr lang="bg-BG" sz="54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12" y="2133600"/>
            <a:ext cx="5029038" cy="3968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58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8693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3200" dirty="0"/>
              <a:t>When using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quirks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mode</a:t>
            </a:r>
            <a:b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200" dirty="0" smtClean="0"/>
              <a:t>(</a:t>
            </a:r>
            <a:r>
              <a:rPr lang="en-US" sz="3200" dirty="0"/>
              <a:t>pages with no </a:t>
            </a:r>
            <a:r>
              <a:rPr lang="en-US" sz="3200" dirty="0" smtClean="0"/>
              <a:t>DOCTYPE</a:t>
            </a:r>
            <a:br>
              <a:rPr lang="en-US" sz="3200" dirty="0" smtClean="0"/>
            </a:br>
            <a:r>
              <a:rPr lang="en-US" sz="3200" dirty="0" smtClean="0"/>
              <a:t>or </a:t>
            </a:r>
            <a:r>
              <a:rPr lang="en-US" sz="3200" dirty="0"/>
              <a:t>with a HTML 4 Transitional DOCTYPE</a:t>
            </a:r>
            <a:r>
              <a:rPr lang="en-US" sz="3200" dirty="0" smtClean="0"/>
              <a:t>)</a:t>
            </a:r>
          </a:p>
          <a:p>
            <a:pPr marL="609494" lvl="2" indent="-304747">
              <a:lnSpc>
                <a:spcPct val="90000"/>
              </a:lnSpc>
              <a:spcBef>
                <a:spcPct val="20000"/>
              </a:spcBef>
              <a:buClr>
                <a:srgbClr val="F2B254"/>
              </a:buClr>
              <a:buSzPct val="100000"/>
              <a:defRPr/>
            </a:pP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Explorer violates </a:t>
            </a:r>
            <a:r>
              <a:rPr lang="en-US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box model!</a:t>
            </a:r>
            <a:endParaRPr lang="bg-BG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9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IE Quirks Mode</a:t>
            </a:r>
            <a:endParaRPr lang="en-US" dirty="0" smtClean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237" y="1401438"/>
            <a:ext cx="3571748" cy="4846962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3429000"/>
            <a:ext cx="4577464" cy="29136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8638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779600"/>
            <a:ext cx="8938472" cy="8206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5400" dirty="0" smtClean="0"/>
              <a:t>The Box Model</a:t>
            </a:r>
            <a:endParaRPr lang="bg-BG" sz="5400" dirty="0" smtClean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969" y="1949996"/>
            <a:ext cx="6557084" cy="4298404"/>
          </a:xfrm>
          <a:prstGeom prst="roundRect">
            <a:avLst>
              <a:gd name="adj" fmla="val 2106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06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CSS3 </a:t>
            </a:r>
            <a:r>
              <a:rPr lang="en-US" dirty="0" smtClean="0"/>
              <a:t>Box-Sizing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Determine whether you want an element to render it's borders and padding within its specified width, or outside of it.</a:t>
            </a:r>
          </a:p>
          <a:p>
            <a:r>
              <a:rPr lang="en-US" dirty="0"/>
              <a:t>Possible values: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box-sizing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content-box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(default)</a:t>
            </a:r>
            <a:br>
              <a:rPr lang="en-US" dirty="0"/>
            </a:br>
            <a:r>
              <a:rPr lang="en-US" dirty="0"/>
              <a:t>box width: 288 pixels + 10 pixels padding and 1 pixel border on each side = </a:t>
            </a:r>
            <a:r>
              <a:rPr lang="en-US" dirty="0" smtClean="0"/>
              <a:t>310 </a:t>
            </a:r>
            <a:r>
              <a:rPr lang="en-US" dirty="0"/>
              <a:t>pixels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box-sizing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border-box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/>
              <a:t>box width: 300 pixels, including padding and borders</a:t>
            </a:r>
          </a:p>
          <a:p>
            <a:pPr marL="0" indent="0"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6886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 </a:t>
            </a:r>
            <a:r>
              <a:rPr lang="en-US" dirty="0" smtClean="0"/>
              <a:t>Box-Sizing (</a:t>
            </a:r>
            <a:r>
              <a:rPr lang="en-US" dirty="0"/>
              <a:t>Example)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815" y="999222"/>
            <a:ext cx="11804822" cy="5570355"/>
          </a:xfrm>
        </p:spPr>
        <p:txBody>
          <a:bodyPr/>
          <a:lstStyle/>
          <a:p>
            <a:r>
              <a:rPr lang="en-US" dirty="0"/>
              <a:t>Example: Box with </a:t>
            </a:r>
            <a:r>
              <a:rPr lang="en-US" dirty="0" smtClean="0"/>
              <a:t>a total </a:t>
            </a:r>
            <a:r>
              <a:rPr lang="en-US" dirty="0"/>
              <a:t>width of </a:t>
            </a:r>
            <a:r>
              <a:rPr lang="en-US" dirty="0" smtClean="0"/>
              <a:t>300px </a:t>
            </a:r>
            <a:r>
              <a:rPr lang="en-US" dirty="0"/>
              <a:t>(including paddings and borders)</a:t>
            </a:r>
          </a:p>
          <a:p>
            <a:endParaRPr lang="bg-BG" dirty="0"/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684212" y="2362200"/>
            <a:ext cx="55626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FBEEC9"/>
                </a:solidFill>
                <a:effectLst/>
              </a:rPr>
              <a:t>width</a:t>
            </a:r>
            <a:r>
              <a:rPr lang="en-US" sz="2400" dirty="0">
                <a:solidFill>
                  <a:srgbClr val="FBEEC9"/>
                </a:solidFill>
                <a:effectLst/>
              </a:rPr>
              <a:t>: 300px</a:t>
            </a:r>
            <a:r>
              <a:rPr lang="en-US" sz="2400" dirty="0" smtClean="0">
                <a:solidFill>
                  <a:srgbClr val="FBEEC9"/>
                </a:solidFill>
                <a:effectLst/>
              </a:rPr>
              <a:t>;</a:t>
            </a:r>
          </a:p>
          <a:p>
            <a:r>
              <a:rPr lang="en-US" sz="2400" dirty="0">
                <a:solidFill>
                  <a:srgbClr val="FBEEC9"/>
                </a:solidFill>
                <a:effectLst/>
              </a:rPr>
              <a:t>border: 1px solid </a:t>
            </a:r>
            <a:r>
              <a:rPr lang="en-US" sz="2400" dirty="0" smtClean="0">
                <a:solidFill>
                  <a:srgbClr val="FBEEC9"/>
                </a:solidFill>
                <a:effectLst/>
              </a:rPr>
              <a:t>black;</a:t>
            </a:r>
          </a:p>
          <a:p>
            <a:r>
              <a:rPr lang="en-US" sz="2400" dirty="0">
                <a:solidFill>
                  <a:srgbClr val="FBEEC9"/>
                </a:solidFill>
                <a:effectLst/>
              </a:rPr>
              <a:t>padding: </a:t>
            </a:r>
            <a:r>
              <a:rPr lang="en-US" sz="2400" dirty="0" smtClean="0">
                <a:solidFill>
                  <a:srgbClr val="FBEEC9"/>
                </a:solidFill>
                <a:effectLst/>
              </a:rPr>
              <a:t>5px;</a:t>
            </a:r>
          </a:p>
          <a:p>
            <a:endParaRPr lang="en-US" sz="2400" dirty="0" smtClean="0">
              <a:solidFill>
                <a:srgbClr val="FBEEC9"/>
              </a:solidFill>
            </a:endParaRPr>
          </a:p>
          <a:p>
            <a:r>
              <a:rPr lang="en-US" sz="2400" dirty="0" smtClean="0">
                <a:solidFill>
                  <a:srgbClr val="FBEEC9"/>
                </a:solidFill>
              </a:rPr>
              <a:t>/* </a:t>
            </a:r>
            <a:r>
              <a:rPr lang="en-US" sz="2400" dirty="0">
                <a:solidFill>
                  <a:srgbClr val="FBEEC9"/>
                </a:solidFill>
              </a:rPr>
              <a:t>Firefox </a:t>
            </a:r>
            <a:r>
              <a:rPr lang="en-US" sz="2400" dirty="0" smtClean="0">
                <a:solidFill>
                  <a:srgbClr val="FBEEC9"/>
                </a:solidFill>
              </a:rPr>
              <a:t>*/</a:t>
            </a:r>
          </a:p>
          <a:p>
            <a:r>
              <a:rPr lang="en-US" sz="2400" dirty="0">
                <a:solidFill>
                  <a:srgbClr val="FBEEC9"/>
                </a:solidFill>
              </a:rPr>
              <a:t>-moz-box-sizing</a:t>
            </a:r>
            <a:r>
              <a:rPr lang="en-US" sz="2400" dirty="0" smtClean="0">
                <a:solidFill>
                  <a:srgbClr val="FBEEC9"/>
                </a:solidFill>
              </a:rPr>
              <a:t>: border-box</a:t>
            </a:r>
            <a:r>
              <a:rPr lang="en-US" sz="2400" dirty="0">
                <a:solidFill>
                  <a:srgbClr val="FBEEC9"/>
                </a:solidFill>
              </a:rPr>
              <a:t>;</a:t>
            </a:r>
            <a:endParaRPr lang="en-US" sz="2400" dirty="0" smtClean="0">
              <a:solidFill>
                <a:srgbClr val="FBEEC9"/>
              </a:solidFill>
            </a:endParaRPr>
          </a:p>
          <a:p>
            <a:r>
              <a:rPr lang="en-US" sz="2400" dirty="0" smtClean="0">
                <a:solidFill>
                  <a:srgbClr val="FBEEC9"/>
                </a:solidFill>
              </a:rPr>
              <a:t>/* </a:t>
            </a:r>
            <a:r>
              <a:rPr lang="en-US" sz="2400" dirty="0" err="1">
                <a:solidFill>
                  <a:srgbClr val="FBEEC9"/>
                </a:solidFill>
              </a:rPr>
              <a:t>WebKit</a:t>
            </a:r>
            <a:r>
              <a:rPr lang="en-US" sz="2400" dirty="0">
                <a:solidFill>
                  <a:srgbClr val="FBEEC9"/>
                </a:solidFill>
              </a:rPr>
              <a:t> </a:t>
            </a:r>
            <a:r>
              <a:rPr lang="en-US" sz="2400" dirty="0" smtClean="0">
                <a:solidFill>
                  <a:srgbClr val="FBEEC9"/>
                </a:solidFill>
              </a:rPr>
              <a:t>*/</a:t>
            </a:r>
          </a:p>
          <a:p>
            <a:r>
              <a:rPr lang="en-US" sz="2400" dirty="0" smtClean="0">
                <a:solidFill>
                  <a:srgbClr val="FBEEC9"/>
                </a:solidFill>
              </a:rPr>
              <a:t>-</a:t>
            </a:r>
            <a:r>
              <a:rPr lang="en-US" sz="2400" dirty="0">
                <a:solidFill>
                  <a:srgbClr val="FBEEC9"/>
                </a:solidFill>
              </a:rPr>
              <a:t>webkit-box-sizing: border-box;</a:t>
            </a:r>
            <a:endParaRPr lang="en-US" sz="2400" dirty="0" smtClean="0">
              <a:solidFill>
                <a:srgbClr val="FBEEC9"/>
              </a:solidFill>
            </a:endParaRPr>
          </a:p>
          <a:p>
            <a:r>
              <a:rPr lang="en-US" sz="2400" dirty="0" smtClean="0">
                <a:solidFill>
                  <a:srgbClr val="FBEEC9"/>
                </a:solidFill>
              </a:rPr>
              <a:t>/* </a:t>
            </a:r>
            <a:r>
              <a:rPr lang="en-US" sz="2400" dirty="0">
                <a:solidFill>
                  <a:srgbClr val="FBEEC9"/>
                </a:solidFill>
              </a:rPr>
              <a:t>Opera 9.5+, Google Chrome </a:t>
            </a:r>
            <a:r>
              <a:rPr lang="en-US" sz="2400" dirty="0" smtClean="0">
                <a:solidFill>
                  <a:srgbClr val="FBEEC9"/>
                </a:solidFill>
              </a:rPr>
              <a:t>*/</a:t>
            </a:r>
          </a:p>
          <a:p>
            <a:r>
              <a:rPr lang="en-US" sz="2400" dirty="0" smtClean="0">
                <a:solidFill>
                  <a:srgbClr val="FBEEC9"/>
                </a:solidFill>
              </a:rPr>
              <a:t>box-sizing</a:t>
            </a:r>
            <a:r>
              <a:rPr lang="en-US" sz="2400" dirty="0">
                <a:solidFill>
                  <a:srgbClr val="FBEEC9"/>
                </a:solidFill>
              </a:rPr>
              <a:t>: border-box;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209" y="2795052"/>
            <a:ext cx="4910723" cy="2919948"/>
          </a:xfrm>
          <a:prstGeom prst="roundRect">
            <a:avLst>
              <a:gd name="adj" fmla="val 13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3726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2" y="828060"/>
            <a:ext cx="4616174" cy="3981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513012" y="4876800"/>
            <a:ext cx="7086600" cy="838200"/>
          </a:xfrm>
          <a:prstGeom prst="rect">
            <a:avLst/>
          </a:prstGeom>
        </p:spPr>
        <p:txBody>
          <a:bodyPr vert="horz" lIns="36000" tIns="36000" rIns="36000" bIns="36000" rtlCol="0" anchor="b" anchorCtr="0">
            <a:norm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smtClean="0"/>
              <a:t>Box Model</a:t>
            </a:r>
            <a:endParaRPr lang="bg-BG" dirty="0" smtClean="0"/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1587076" y="5562600"/>
            <a:ext cx="8938472" cy="68825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22812" y="609600"/>
            <a:ext cx="3300623" cy="820600"/>
          </a:xfrm>
        </p:spPr>
        <p:txBody>
          <a:bodyPr/>
          <a:lstStyle/>
          <a:p>
            <a:r>
              <a:rPr lang="en-US" dirty="0"/>
              <a:t>Positioning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891" y="1981200"/>
            <a:ext cx="8620463" cy="391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973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Positioning</a:t>
            </a:r>
            <a:endParaRPr lang="en-US" dirty="0" smtClean="0"/>
          </a:p>
        </p:txBody>
      </p:sp>
      <p:sp>
        <p:nvSpPr>
          <p:cNvPr id="944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position</a:t>
            </a:r>
            <a:r>
              <a:rPr lang="en-US" dirty="0"/>
              <a:t>: defines the positioning of the element in the page content flow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 The value is one of: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static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(default)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relative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– </a:t>
            </a:r>
            <a:r>
              <a:rPr lang="en-US" dirty="0"/>
              <a:t>relative position according to where the element would appear with static position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absolute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– </a:t>
            </a:r>
            <a:r>
              <a:rPr lang="en-US" dirty="0"/>
              <a:t>position according to the innermost positioned parent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fixed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same as  absolute, but ignores page scrolling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3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Positioning</a:t>
            </a:r>
            <a:endParaRPr lang="en-US" dirty="0" smtClean="0"/>
          </a:p>
        </p:txBody>
      </p:sp>
      <p:sp>
        <p:nvSpPr>
          <p:cNvPr id="944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Margin VS relative positioning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Fixed and absolutely positioned elements do not influence the page normal flow and usually stay on top of other elements</a:t>
            </a:r>
          </a:p>
          <a:p>
            <a:pPr marL="761947" indent="-457200">
              <a:lnSpc>
                <a:spcPct val="100000"/>
              </a:lnSpc>
              <a:defRPr/>
            </a:pPr>
            <a:r>
              <a:rPr lang="en-US" dirty="0"/>
              <a:t>Their position and size is ignored when calculating the size of parent element or position of surrounding elements</a:t>
            </a:r>
          </a:p>
          <a:p>
            <a:pPr marL="761947" indent="-457200">
              <a:lnSpc>
                <a:spcPct val="100000"/>
              </a:lnSpc>
              <a:defRPr/>
            </a:pPr>
            <a:r>
              <a:rPr lang="en-US" dirty="0"/>
              <a:t>Overlaid according to their z-index</a:t>
            </a:r>
          </a:p>
          <a:p>
            <a:pPr marL="761947" indent="-457200">
              <a:lnSpc>
                <a:spcPct val="100000"/>
              </a:lnSpc>
              <a:defRPr/>
            </a:pPr>
            <a:r>
              <a:rPr lang="en-US" dirty="0"/>
              <a:t>Inline fixed or absolutely positioned elements can apply height like block-level elements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Positioning</a:t>
            </a:r>
            <a:endParaRPr lang="en-US" dirty="0" smtClean="0"/>
          </a:p>
        </p:txBody>
      </p:sp>
      <p:sp>
        <p:nvSpPr>
          <p:cNvPr id="944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top</a:t>
            </a:r>
            <a:r>
              <a:rPr lang="en-US" dirty="0">
                <a:latin typeface="+mj-lt"/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left</a:t>
            </a:r>
            <a:r>
              <a:rPr lang="en-US" dirty="0">
                <a:latin typeface="+mj-lt"/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bottom</a:t>
            </a:r>
            <a:r>
              <a:rPr lang="en-US" dirty="0">
                <a:latin typeface="+mj-lt"/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right</a:t>
            </a:r>
            <a:r>
              <a:rPr lang="en-US" dirty="0">
                <a:latin typeface="+mj-lt"/>
              </a:rPr>
              <a:t>: specifies offset of absolute/fixed/relative positioned element as numerical values</a:t>
            </a:r>
          </a:p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z-index</a:t>
            </a:r>
            <a:r>
              <a:rPr lang="en-US" dirty="0">
                <a:latin typeface="+mj-lt"/>
              </a:rPr>
              <a:t> : specifies the stack level of positioned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latin typeface="+mj-lt"/>
              </a:rPr>
              <a:t>Understanding stacking context</a:t>
            </a:r>
            <a:endParaRPr lang="bg-BG" dirty="0">
              <a:latin typeface="+mj-lt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22812" y="3913438"/>
            <a:ext cx="38602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Each positioned element creates a stacking context</a:t>
            </a:r>
            <a:r>
              <a:rPr lang="bg-BG" sz="2000" dirty="0" smtClean="0"/>
              <a:t>.</a:t>
            </a:r>
            <a:endParaRPr lang="en-US" sz="2000" dirty="0" smtClean="0"/>
          </a:p>
          <a:p>
            <a:r>
              <a:rPr lang="en-US" sz="2000" dirty="0" smtClean="0"/>
              <a:t>Elements in different stacking contexts are overlapped according to the stacking order of their containers</a:t>
            </a:r>
            <a:r>
              <a:rPr lang="bg-BG" sz="2000" dirty="0" smtClean="0"/>
              <a:t>. </a:t>
            </a:r>
            <a:r>
              <a:rPr lang="en-US" sz="2000" dirty="0" smtClean="0"/>
              <a:t>For example, there is no way for #A1 and #A2 (children of #A) to be placed over #B without increasing the z-index of #A.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936" y="3059430"/>
            <a:ext cx="3187299" cy="3493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57" y="3879203"/>
            <a:ext cx="3399856" cy="2549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0040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Width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defines </a:t>
            </a:r>
            <a:r>
              <a:rPr lang="en-US" dirty="0" smtClean="0"/>
              <a:t>a value </a:t>
            </a:r>
            <a:r>
              <a:rPr lang="en-US" dirty="0"/>
              <a:t>for the </a:t>
            </a:r>
            <a:r>
              <a:rPr lang="en-US" dirty="0" smtClean="0"/>
              <a:t>width </a:t>
            </a:r>
            <a:r>
              <a:rPr lang="en-US" dirty="0"/>
              <a:t>of element,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200px</a:t>
            </a:r>
          </a:p>
          <a:p>
            <a:pPr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width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applies only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elements</a:t>
            </a:r>
          </a:p>
          <a:p>
            <a:pPr lvl="1">
              <a:defRPr/>
            </a:pPr>
            <a:r>
              <a:rPr lang="en-US" dirty="0"/>
              <a:t>Their with is 100% by </a:t>
            </a:r>
            <a:r>
              <a:rPr lang="en-US" dirty="0" smtClean="0"/>
              <a:t>default (the width of their parent)</a:t>
            </a:r>
            <a:endParaRPr lang="en-US" dirty="0"/>
          </a:p>
          <a:p>
            <a:pPr lvl="1">
              <a:defRPr/>
            </a:pPr>
            <a:r>
              <a:rPr lang="en-US" dirty="0"/>
              <a:t>The width of inline elements is </a:t>
            </a:r>
            <a:r>
              <a:rPr lang="en-US" dirty="0" smtClean="0"/>
              <a:t>the </a:t>
            </a:r>
            <a:r>
              <a:rPr lang="en-US" dirty="0"/>
              <a:t>width of their </a:t>
            </a:r>
            <a:r>
              <a:rPr lang="en-US" dirty="0" smtClean="0"/>
              <a:t>content</a:t>
            </a:r>
          </a:p>
          <a:p>
            <a:pPr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min-width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defines </a:t>
            </a:r>
            <a:r>
              <a:rPr lang="en-US" dirty="0"/>
              <a:t>the minimal width</a:t>
            </a:r>
          </a:p>
          <a:p>
            <a:pPr lvl="1"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min-width</a:t>
            </a:r>
            <a:r>
              <a:rPr lang="en-US" dirty="0"/>
              <a:t> overrides width if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width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min-width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max-width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defines </a:t>
            </a:r>
            <a:r>
              <a:rPr lang="en-US" dirty="0"/>
              <a:t>the maximal width</a:t>
            </a:r>
          </a:p>
          <a:p>
            <a:pPr lvl="1"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max-width</a:t>
            </a:r>
            <a:r>
              <a:rPr lang="en-US" dirty="0" smtClean="0"/>
              <a:t> overrides width if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width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max-width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21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274" y="914400"/>
            <a:ext cx="4184897" cy="3657600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4570412" y="4876800"/>
            <a:ext cx="3300623" cy="820600"/>
          </a:xfrm>
          <a:prstGeom prst="rect">
            <a:avLst/>
          </a:prstGeom>
        </p:spPr>
        <p:txBody>
          <a:bodyPr vert="horz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Positioning</a:t>
            </a:r>
            <a:endParaRPr lang="bg-BG" dirty="0"/>
          </a:p>
        </p:txBody>
      </p:sp>
      <p:sp>
        <p:nvSpPr>
          <p:cNvPr id="6" name="Text Placeholder 7"/>
          <p:cNvSpPr txBox="1">
            <a:spLocks/>
          </p:cNvSpPr>
          <p:nvPr/>
        </p:nvSpPr>
        <p:spPr>
          <a:xfrm>
            <a:off x="1842276" y="5697400"/>
            <a:ext cx="8938472" cy="68825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2670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>
            <a:normAutofit fontScale="85000" lnSpcReduction="20000"/>
          </a:bodyPr>
          <a:lstStyle/>
          <a:p>
            <a:pPr fontAlgn="base">
              <a:defRPr/>
            </a:pPr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What it </a:t>
            </a:r>
            <a:r>
              <a:rPr lang="en-US" sz="3500" b="1" dirty="0" smtClean="0">
                <a:solidFill>
                  <a:schemeClr val="tx2">
                    <a:lumMod val="75000"/>
                  </a:schemeClr>
                </a:solidFill>
              </a:rPr>
              <a:t>actually </a:t>
            </a:r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does?</a:t>
            </a:r>
          </a:p>
          <a:p>
            <a:pPr lvl="1" fontAlgn="base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vertical-align</a:t>
            </a:r>
            <a:r>
              <a:rPr lang="en-US" dirty="0" smtClean="0"/>
              <a:t> only </a:t>
            </a:r>
            <a:r>
              <a:rPr lang="en-US" dirty="0"/>
              <a:t>applies to inline or inline-block elements</a:t>
            </a:r>
          </a:p>
          <a:p>
            <a:pPr lvl="1" fontAlgn="base"/>
            <a:r>
              <a:rPr lang="en-US" dirty="0" smtClean="0"/>
              <a:t>Affects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alignment of the element itself</a:t>
            </a:r>
            <a:r>
              <a:rPr lang="en-US" dirty="0"/>
              <a:t>, not its </a:t>
            </a:r>
            <a:r>
              <a:rPr lang="en-US" dirty="0" smtClean="0"/>
              <a:t>contents</a:t>
            </a:r>
            <a:endParaRPr lang="en-US" dirty="0"/>
          </a:p>
          <a:p>
            <a:pPr lvl="1" fontAlgn="base"/>
            <a:r>
              <a:rPr lang="en-US" dirty="0" smtClean="0"/>
              <a:t>For </a:t>
            </a:r>
            <a:r>
              <a:rPr lang="en-US" dirty="0"/>
              <a:t>table </a:t>
            </a:r>
            <a:r>
              <a:rPr lang="en-US" dirty="0" smtClean="0"/>
              <a:t>cells, </a:t>
            </a:r>
            <a:r>
              <a:rPr lang="en-US" dirty="0"/>
              <a:t>the alignment affects the cell contents, not the </a:t>
            </a:r>
            <a:r>
              <a:rPr lang="en-US" dirty="0" smtClean="0"/>
              <a:t>cell</a:t>
            </a:r>
          </a:p>
          <a:p>
            <a:pPr lvl="1" fontAlgn="base"/>
            <a:r>
              <a:rPr lang="en-US" dirty="0"/>
              <a:t>Sets the vertical-alignment of an inline element, according to the line </a:t>
            </a:r>
            <a:r>
              <a:rPr lang="en-US" dirty="0" smtClean="0"/>
              <a:t>height</a:t>
            </a:r>
          </a:p>
          <a:p>
            <a:pPr fontAlgn="base"/>
            <a:r>
              <a:rPr lang="en-US" sz="3500" b="1" dirty="0" smtClean="0">
                <a:solidFill>
                  <a:schemeClr val="tx2">
                    <a:lumMod val="75000"/>
                  </a:schemeClr>
                </a:solidFill>
              </a:rPr>
              <a:t>What it does NOT do?</a:t>
            </a:r>
          </a:p>
          <a:p>
            <a:pPr lvl="1" fontAlgn="base"/>
            <a:r>
              <a:rPr lang="en-US" dirty="0" smtClean="0"/>
              <a:t>All the elements inside the vertically aligned element change their vertical position</a:t>
            </a:r>
          </a:p>
          <a:p>
            <a:pPr marL="304747" lvl="1" indent="-304747" fontAlgn="base">
              <a:buClr>
                <a:srgbClr val="F2B254"/>
              </a:buClr>
              <a:buSzPct val="100000"/>
            </a:pPr>
            <a:r>
              <a:rPr lang="en-US" dirty="0"/>
              <a:t>Values: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baseline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super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text-top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middle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bottom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text-bottom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or </a:t>
            </a:r>
            <a:r>
              <a:rPr lang="en-US" dirty="0" smtClean="0"/>
              <a:t>numeric</a:t>
            </a:r>
            <a:endParaRPr lang="en-US" dirty="0">
              <a:hlinkClick r:id="rId2"/>
            </a:endParaRPr>
          </a:p>
          <a:p>
            <a:pPr fontAlgn="base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://www.impressivewebs.com/css-vertical-align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Vertical Align</a:t>
            </a:r>
            <a:endParaRPr lang="bg-BG" dirty="0" smtClean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41"/>
          <a:stretch/>
        </p:blipFill>
        <p:spPr bwMode="auto">
          <a:xfrm rot="20610939">
            <a:off x="8699740" y="4921003"/>
            <a:ext cx="2948123" cy="1364203"/>
          </a:xfrm>
          <a:prstGeom prst="roundRect">
            <a:avLst>
              <a:gd name="adj" fmla="val 10010"/>
            </a:avLst>
          </a:prstGeom>
          <a:solidFill>
            <a:srgbClr val="FFFFFF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6131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83" y="947975"/>
            <a:ext cx="6664119" cy="33694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2" descr="http://24ways.org/examples/zs-not-dead-baby-zs-not-dead/24-1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1226268"/>
            <a:ext cx="3469962" cy="3114676"/>
          </a:xfrm>
          <a:prstGeom prst="rect">
            <a:avLst/>
          </a:prstGeom>
          <a:noFill/>
          <a:effectLst>
            <a:softEdge rad="127000"/>
          </a:effectLst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2436812" y="5029200"/>
            <a:ext cx="7132517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Alignment and Z-Index</a:t>
            </a:r>
            <a:endParaRPr lang="bg-BG" dirty="0"/>
          </a:p>
        </p:txBody>
      </p:sp>
      <p:sp>
        <p:nvSpPr>
          <p:cNvPr id="13" name="Text Placeholder 7"/>
          <p:cNvSpPr txBox="1">
            <a:spLocks/>
          </p:cNvSpPr>
          <p:nvPr/>
        </p:nvSpPr>
        <p:spPr>
          <a:xfrm>
            <a:off x="1533835" y="5849800"/>
            <a:ext cx="8938472" cy="68825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57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4875212" y="762000"/>
            <a:ext cx="2667000" cy="83820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Floating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62" y="1593177"/>
            <a:ext cx="7988300" cy="498179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3631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Float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float</a:t>
            </a:r>
            <a:r>
              <a:rPr lang="en-US" dirty="0"/>
              <a:t>: the element “floats” to one side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/>
              <a:t>: places the element on the left and following content on the right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/>
              <a:t>: places the element on the right and following content on the left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floated elements should come before the content that will wrap around them in the code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margins of floated elements do not collapse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floated inline elements can apply height</a:t>
            </a:r>
            <a:endParaRPr lang="bg-BG" dirty="0"/>
          </a:p>
          <a:p>
            <a:pPr marL="0" indent="0">
              <a:buNone/>
            </a:pP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9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857693"/>
              </p:ext>
            </p:extLst>
          </p:nvPr>
        </p:nvGraphicFramePr>
        <p:xfrm>
          <a:off x="1903412" y="1295400"/>
          <a:ext cx="8156402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" name="Image" r:id="rId3" imgW="3174603" imgH="2476190" progId="">
                  <p:embed/>
                </p:oleObj>
              </mc:Choice>
              <mc:Fallback>
                <p:oleObj name="Image" r:id="rId3" imgW="3174603" imgH="247619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3412" y="1295400"/>
                        <a:ext cx="8156402" cy="4953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</a:t>
            </a:r>
            <a:r>
              <a:rPr lang="en-US" dirty="0" smtClean="0"/>
              <a:t>Floated Elements are Positioned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21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dirty="0" smtClean="0">
                <a:latin typeface="+mj-lt"/>
              </a:rPr>
              <a:t>Sets </a:t>
            </a:r>
            <a:r>
              <a:rPr lang="en-US" dirty="0">
                <a:latin typeface="+mj-lt"/>
              </a:rPr>
              <a:t>the sides of the element where other floating elements are NOT allowed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latin typeface="+mj-lt"/>
              </a:rPr>
              <a:t>Used to "drop" elements below floated ones or expand a container, which contains only floated children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latin typeface="+mj-lt"/>
              </a:rPr>
              <a:t>Possible values: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lang="en-US" dirty="0">
                <a:latin typeface="+mj-lt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lang="en-US" dirty="0">
                <a:latin typeface="+mj-lt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both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</a:rPr>
              <a:t>Clearing floats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latin typeface="+mj-lt"/>
              </a:rPr>
              <a:t>Clear using pseudo-class :after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latin typeface="+mj-lt"/>
              </a:rPr>
              <a:t>Additional element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) </a:t>
            </a:r>
            <a:r>
              <a:rPr lang="en-US" dirty="0" smtClean="0">
                <a:latin typeface="+mj-lt"/>
              </a:rPr>
              <a:t>with </a:t>
            </a:r>
            <a:r>
              <a:rPr lang="en-US" dirty="0">
                <a:latin typeface="+mj-lt"/>
              </a:rPr>
              <a:t>a clear style</a:t>
            </a:r>
          </a:p>
          <a:p>
            <a:pPr lvl="2">
              <a:lnSpc>
                <a:spcPct val="90000"/>
              </a:lnSpc>
              <a:defRPr/>
            </a:pPr>
            <a:r>
              <a:rPr lang="en-US" dirty="0">
                <a:latin typeface="+mj-lt"/>
              </a:rPr>
              <a:t>Deprecated </a:t>
            </a:r>
            <a:r>
              <a:rPr lang="en-US" dirty="0" smtClean="0">
                <a:latin typeface="+mj-lt"/>
              </a:rPr>
              <a:t>– semantically </a:t>
            </a:r>
            <a:r>
              <a:rPr lang="en-US" dirty="0">
                <a:latin typeface="+mj-lt"/>
              </a:rPr>
              <a:t>unused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b="1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1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Clearing floats (continued)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:after { content: ""; display: block; clear: both; height: 0; }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Triggering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hasLayout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 IE expands a container of floated elements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/>
              <a:t>zoom: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970212" y="3810000"/>
            <a:ext cx="7696200" cy="25391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FBEEC9"/>
                </a:solidFill>
                <a:effectLst/>
              </a:rPr>
              <a:t>.clearfix {</a:t>
            </a:r>
          </a:p>
          <a:p>
            <a:r>
              <a:rPr lang="en-US" sz="2200" noProof="1" smtClean="0">
                <a:solidFill>
                  <a:srgbClr val="FBEEC9"/>
                </a:solidFill>
                <a:effectLst/>
              </a:rPr>
              <a:t>   zoom:1;}</a:t>
            </a:r>
          </a:p>
          <a:p>
            <a:pPr>
              <a:spcBef>
                <a:spcPts val="600"/>
              </a:spcBef>
            </a:pPr>
            <a:r>
              <a:rPr lang="en-US" sz="2200" noProof="1" smtClean="0">
                <a:solidFill>
                  <a:srgbClr val="FBEEC9"/>
                </a:solidFill>
                <a:effectLst/>
              </a:rPr>
              <a:t>.clearfix:after {</a:t>
            </a:r>
          </a:p>
          <a:p>
            <a:r>
              <a:rPr lang="en-US" sz="2200" noProof="1" smtClean="0">
                <a:solidFill>
                  <a:srgbClr val="FBEEC9"/>
                </a:solidFill>
                <a:effectLst/>
              </a:rPr>
              <a:t>   content: ""; </a:t>
            </a:r>
          </a:p>
          <a:p>
            <a:r>
              <a:rPr lang="en-US" sz="2200" noProof="1" smtClean="0">
                <a:solidFill>
                  <a:srgbClr val="FBEEC9"/>
                </a:solidFill>
                <a:effectLst/>
              </a:rPr>
              <a:t>   display: block; </a:t>
            </a:r>
          </a:p>
          <a:p>
            <a:r>
              <a:rPr lang="en-US" sz="2200" noProof="1" smtClean="0">
                <a:solidFill>
                  <a:srgbClr val="FBEEC9"/>
                </a:solidFill>
                <a:effectLst/>
              </a:rPr>
              <a:t>   clear: both; </a:t>
            </a:r>
          </a:p>
          <a:p>
            <a:r>
              <a:rPr lang="en-US" sz="2200" noProof="1" smtClean="0">
                <a:solidFill>
                  <a:srgbClr val="FBEEC9"/>
                </a:solidFill>
                <a:effectLst/>
              </a:rPr>
              <a:t>   height: 0; }</a:t>
            </a:r>
            <a:endParaRPr lang="en-US" sz="2200" noProof="1">
              <a:solidFill>
                <a:srgbClr val="FBEE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4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832" y="1371601"/>
            <a:ext cx="4217908" cy="31300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66800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 smtClean="0"/>
              <a:t>Width </a:t>
            </a:r>
            <a:r>
              <a:rPr lang="en-US" sz="3000" dirty="0"/>
              <a:t>and </a:t>
            </a:r>
            <a:r>
              <a:rPr lang="en-US" sz="3000" dirty="0" smtClean="0"/>
              <a:t>Height -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max/min</a:t>
            </a:r>
            <a:r>
              <a:rPr lang="en-US" sz="3000" dirty="0" smtClean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width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height</a:t>
            </a:r>
            <a:r>
              <a:rPr lang="en-US" sz="3000" dirty="0"/>
              <a:t> in numerical </a:t>
            </a:r>
            <a:r>
              <a:rPr lang="en-US" sz="3000" dirty="0" smtClean="0"/>
              <a:t>values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 smtClean="0"/>
              <a:t>Margin and Padding</a:t>
            </a:r>
            <a:endParaRPr lang="en-US" sz="3000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 smtClean="0"/>
              <a:t>Overflow -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visible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auto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scroll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hidden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 smtClean="0"/>
              <a:t>Display -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block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inline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inline-block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table</a:t>
            </a:r>
            <a:r>
              <a:rPr lang="en-US" sz="3000" dirty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none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 err="1" smtClean="0">
                <a:cs typeface="Consolas" panose="020B0609020204030204" pitchFamily="49" charset="0"/>
              </a:rPr>
              <a:t>Flexbox</a:t>
            </a:r>
            <a:r>
              <a:rPr lang="en-US" sz="3000" dirty="0" smtClean="0">
                <a:cs typeface="Consolas" panose="020B0609020204030204" pitchFamily="49" charset="0"/>
              </a:rPr>
              <a:t> – </a:t>
            </a:r>
            <a:r>
              <a:rPr lang="en-US" sz="3000" dirty="0">
                <a:cs typeface="Consolas" panose="020B0609020204030204" pitchFamily="49" charset="0"/>
              </a:rPr>
              <a:t>l</a:t>
            </a:r>
            <a:r>
              <a:rPr lang="en-US" sz="3000" dirty="0" smtClean="0">
                <a:cs typeface="Consolas" panose="020B0609020204030204" pitchFamily="49" charset="0"/>
              </a:rPr>
              <a:t>ayout module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/>
              <a:t>Visibility -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visible</a:t>
            </a:r>
            <a:r>
              <a:rPr lang="en-US" sz="3000" dirty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hidden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 smtClean="0">
                <a:cs typeface="Consolas" panose="020B0609020204030204" pitchFamily="49" charset="0"/>
              </a:rPr>
              <a:t>Box model –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content-box</a:t>
            </a:r>
            <a:r>
              <a:rPr lang="en-US" sz="3000" dirty="0" smtClean="0">
                <a:cs typeface="Consolas" panose="020B0609020204030204" pitchFamily="49" charset="0"/>
              </a:rPr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border-box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 smtClean="0">
                <a:cs typeface="Consolas" panose="020B0609020204030204" pitchFamily="49" charset="0"/>
              </a:rPr>
              <a:t>Positioning –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absolute</a:t>
            </a:r>
            <a:r>
              <a:rPr lang="en-US" sz="3000" dirty="0" smtClean="0">
                <a:cs typeface="Consolas" panose="020B0609020204030204" pitchFamily="49" charset="0"/>
              </a:rPr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relative</a:t>
            </a:r>
            <a:r>
              <a:rPr lang="en-US" sz="3000" dirty="0" smtClean="0">
                <a:cs typeface="Consolas" panose="020B0609020204030204" pitchFamily="49" charset="0"/>
              </a:rPr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fixed</a:t>
            </a:r>
            <a:endParaRPr lang="en-US" sz="3000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/>
              <a:t>Float -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left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right</a:t>
            </a:r>
            <a:r>
              <a:rPr lang="en-US" sz="3000" dirty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clear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 smtClean="0">
                <a:cs typeface="Consolas" panose="020B0609020204030204" pitchFamily="49" charset="0"/>
              </a:rPr>
              <a:t>Z-Index</a:t>
            </a:r>
            <a:endParaRPr lang="en-US" sz="3000" b="1" dirty="0" smtClean="0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3352800"/>
            <a:ext cx="3907716" cy="289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2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values of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properties </a:t>
            </a:r>
            <a:r>
              <a:rPr lang="en-US" dirty="0"/>
              <a:t>are numerical:</a:t>
            </a:r>
          </a:p>
          <a:p>
            <a:pPr lvl="1"/>
            <a:r>
              <a:rPr lang="en-US" dirty="0"/>
              <a:t>Pixels </a:t>
            </a:r>
            <a:r>
              <a:rPr lang="en-US" dirty="0" smtClean="0"/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px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Centimeters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Or </a:t>
            </a:r>
            <a:r>
              <a:rPr lang="en-US" dirty="0" smtClean="0"/>
              <a:t>percentages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dirty="0"/>
              <a:t>A percent of the available </a:t>
            </a:r>
            <a:r>
              <a:rPr lang="en-US" dirty="0" smtClean="0"/>
              <a:t>width (of the parent container)</a:t>
            </a:r>
          </a:p>
          <a:p>
            <a:pPr lvl="2"/>
            <a:r>
              <a:rPr lang="en-US" dirty="0" smtClean="0"/>
              <a:t>Set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max-width</a:t>
            </a:r>
            <a:r>
              <a:rPr lang="en-US" dirty="0" smtClean="0"/>
              <a:t> to 100% to scale-down images (for tablets)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Width </a:t>
            </a:r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3311524" y="5181600"/>
            <a:ext cx="55626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C9"/>
                </a:solidFill>
                <a:effectLst/>
              </a:rPr>
              <a:t>img {</a:t>
            </a:r>
          </a:p>
          <a:p>
            <a:r>
              <a:rPr lang="en-US" sz="2400" noProof="1" smtClean="0">
                <a:solidFill>
                  <a:srgbClr val="FBEEC9"/>
                </a:solidFill>
                <a:effectLst/>
              </a:rPr>
              <a:t>    max-width: 100%;</a:t>
            </a:r>
          </a:p>
          <a:p>
            <a:r>
              <a:rPr lang="en-US" sz="2400" noProof="1" smtClean="0">
                <a:solidFill>
                  <a:srgbClr val="FBEEC9"/>
                </a:solidFill>
                <a:effectLst/>
              </a:rPr>
              <a:t>}</a:t>
            </a:r>
            <a:endParaRPr lang="en-US" sz="2400" noProof="1">
              <a:solidFill>
                <a:srgbClr val="FBEE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32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Layout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15"/>
              </a:rPr>
              <a:t>https://softuni.bg/courses/web-fundamentals/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26053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HTML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CSS Styling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58176"/>
            <a:ext cx="8938472" cy="820600"/>
          </a:xfrm>
        </p:spPr>
        <p:txBody>
          <a:bodyPr/>
          <a:lstStyle/>
          <a:p>
            <a:r>
              <a:rPr lang="en-US" dirty="0"/>
              <a:t>Width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79225" y="6553200"/>
            <a:ext cx="609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890" y="1574042"/>
            <a:ext cx="7749152" cy="28575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80823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dirty="0"/>
              <a:t> – defines </a:t>
            </a:r>
            <a:r>
              <a:rPr lang="en-US" dirty="0" smtClean="0"/>
              <a:t>the </a:t>
            </a:r>
            <a:r>
              <a:rPr lang="en-US" dirty="0"/>
              <a:t>height of element,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100px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dirty="0"/>
              <a:t> applies only on block elements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height of inline elements </a:t>
            </a:r>
            <a:r>
              <a:rPr lang="en-US" dirty="0" smtClean="0"/>
              <a:t>is </a:t>
            </a:r>
            <a:r>
              <a:rPr lang="en-US" dirty="0"/>
              <a:t>the height of their content</a:t>
            </a: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min-height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/>
              <a:t>defines the minimal height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min-height</a:t>
            </a:r>
            <a:r>
              <a:rPr lang="en-US" dirty="0"/>
              <a:t> overrides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 </a:t>
            </a: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max-height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/>
              <a:t>defines the maximal height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max-height</a:t>
            </a:r>
            <a:r>
              <a:rPr lang="en-US" dirty="0"/>
              <a:t> overrides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</a:t>
            </a:r>
          </a:p>
        </p:txBody>
      </p:sp>
    </p:spTree>
    <p:extLst>
      <p:ext uri="{BB962C8B-B14F-4D97-AF65-F5344CB8AC3E}">
        <p14:creationId xmlns:p14="http://schemas.microsoft.com/office/powerpoint/2010/main" val="7715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Height</a:t>
            </a:r>
            <a:endParaRPr lang="en-US" dirty="0"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090907"/>
              </a:clrFrom>
              <a:clrTo>
                <a:srgbClr val="09090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417" y="794298"/>
            <a:ext cx="4586062" cy="352911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5263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18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2" y="2313166"/>
            <a:ext cx="8229600" cy="3867912"/>
          </a:xfrm>
          <a:prstGeom prst="roundRect">
            <a:avLst>
              <a:gd name="adj" fmla="val 188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58125" y="1160600"/>
            <a:ext cx="9072574" cy="8206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Margins </a:t>
            </a:r>
            <a:r>
              <a:rPr lang="en-US" sz="5400" dirty="0"/>
              <a:t>and </a:t>
            </a:r>
            <a:r>
              <a:rPr lang="en-US" sz="5400" dirty="0" smtClean="0"/>
              <a:t>Paddings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5486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2317</Words>
  <Application>Microsoft Office PowerPoint</Application>
  <PresentationFormat>Custom</PresentationFormat>
  <Paragraphs>385</Paragraphs>
  <Slides>52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Arial Unicode MS</vt:lpstr>
      <vt:lpstr>Arial</vt:lpstr>
      <vt:lpstr>Calibri</vt:lpstr>
      <vt:lpstr>Consolas</vt:lpstr>
      <vt:lpstr>Noto Sans</vt:lpstr>
      <vt:lpstr>Wingdings</vt:lpstr>
      <vt:lpstr>Wingdings 2</vt:lpstr>
      <vt:lpstr>SoftUni 16x9</vt:lpstr>
      <vt:lpstr>4_SoftUni 16x9</vt:lpstr>
      <vt:lpstr>5_SoftUni 16x9</vt:lpstr>
      <vt:lpstr>Image</vt:lpstr>
      <vt:lpstr>CSS Layout</vt:lpstr>
      <vt:lpstr>Table of Contents</vt:lpstr>
      <vt:lpstr>Width and Height</vt:lpstr>
      <vt:lpstr>Width</vt:lpstr>
      <vt:lpstr>Width Values</vt:lpstr>
      <vt:lpstr>Width</vt:lpstr>
      <vt:lpstr>Height</vt:lpstr>
      <vt:lpstr>Height</vt:lpstr>
      <vt:lpstr>Margins and Paddings</vt:lpstr>
      <vt:lpstr>Margin and Padding</vt:lpstr>
      <vt:lpstr>Margin and Padding: Short Rules</vt:lpstr>
      <vt:lpstr>Margin and Padding</vt:lpstr>
      <vt:lpstr>Overflow</vt:lpstr>
      <vt:lpstr>Overflow</vt:lpstr>
      <vt:lpstr>Overflow</vt:lpstr>
      <vt:lpstr>Display</vt:lpstr>
      <vt:lpstr>Display</vt:lpstr>
      <vt:lpstr>Display</vt:lpstr>
      <vt:lpstr>Display</vt:lpstr>
      <vt:lpstr>Flexbox</vt:lpstr>
      <vt:lpstr>Flexbox Basics</vt:lpstr>
      <vt:lpstr>Flexbox Basics (2)</vt:lpstr>
      <vt:lpstr>Flex - container properties</vt:lpstr>
      <vt:lpstr>Flex - container properties (2)</vt:lpstr>
      <vt:lpstr>Flex – item properties</vt:lpstr>
      <vt:lpstr>Flexbox</vt:lpstr>
      <vt:lpstr>Visibility</vt:lpstr>
      <vt:lpstr>Visibility</vt:lpstr>
      <vt:lpstr>Visibility</vt:lpstr>
      <vt:lpstr>The Box Model</vt:lpstr>
      <vt:lpstr>IE Quirks Mode</vt:lpstr>
      <vt:lpstr>The Box Model</vt:lpstr>
      <vt:lpstr>CSS3 Box-Sizing</vt:lpstr>
      <vt:lpstr>CSS3 Box-Sizing (Example)</vt:lpstr>
      <vt:lpstr>PowerPoint Presentation</vt:lpstr>
      <vt:lpstr>Positioning</vt:lpstr>
      <vt:lpstr>Positioning</vt:lpstr>
      <vt:lpstr>Positioning</vt:lpstr>
      <vt:lpstr>Positioning</vt:lpstr>
      <vt:lpstr>PowerPoint Presentation</vt:lpstr>
      <vt:lpstr>Vertical Align</vt:lpstr>
      <vt:lpstr>PowerPoint Presentation</vt:lpstr>
      <vt:lpstr>PowerPoint Presentation</vt:lpstr>
      <vt:lpstr>Float</vt:lpstr>
      <vt:lpstr>How Floated Elements are Positioned ?</vt:lpstr>
      <vt:lpstr>Clear</vt:lpstr>
      <vt:lpstr>Clear</vt:lpstr>
      <vt:lpstr>Floating Elements</vt:lpstr>
      <vt:lpstr>Summary</vt:lpstr>
      <vt:lpstr>CSS Layout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Layout</dc:title>
  <dc:subject>Software Development Course</dc:subject>
  <dc:creator/>
  <cp:keywords>HTML, CSS, Web,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2015-12-14T18:44:35Z</dcterms:modified>
  <cp:category>HTML, CSS, Web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